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258" r:id="rId3"/>
    <p:sldId id="259" r:id="rId4"/>
    <p:sldId id="260" r:id="rId5"/>
    <p:sldId id="261" r:id="rId6"/>
    <p:sldId id="262" r:id="rId7"/>
    <p:sldId id="263" r:id="rId8"/>
    <p:sldId id="265"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4" autoAdjust="0"/>
    <p:restoredTop sz="94660"/>
  </p:normalViewPr>
  <p:slideViewPr>
    <p:cSldViewPr snapToGrid="0">
      <p:cViewPr varScale="1">
        <p:scale>
          <a:sx n="96" d="100"/>
          <a:sy n="96" d="100"/>
        </p:scale>
        <p:origin x="130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9503B1-41B2-470E-8AFB-E1481B11AF17}" type="datetimeFigureOut">
              <a:rPr lang="en-US" smtClean="0"/>
              <a:t>3/8/22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BCDA5-CF09-473F-8164-76812EF0F645}" type="slidenum">
              <a:rPr lang="en-US" smtClean="0"/>
              <a:t>‹#›</a:t>
            </a:fld>
            <a:endParaRPr lang="en-US"/>
          </a:p>
        </p:txBody>
      </p:sp>
    </p:spTree>
    <p:extLst>
      <p:ext uri="{BB962C8B-B14F-4D97-AF65-F5344CB8AC3E}">
        <p14:creationId xmlns:p14="http://schemas.microsoft.com/office/powerpoint/2010/main" val="3524822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703E80-8288-4E5C-A23C-C0B0BACF9946}" type="datetimeFigureOut">
              <a:rPr lang="en-US" smtClean="0"/>
              <a:t>3/8/22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18CA14-D5D7-46D6-BD02-1488B90C026B}" type="slidenum">
              <a:rPr lang="en-US" smtClean="0"/>
              <a:t>‹#›</a:t>
            </a:fld>
            <a:endParaRPr lang="en-US"/>
          </a:p>
        </p:txBody>
      </p:sp>
    </p:spTree>
    <p:extLst>
      <p:ext uri="{BB962C8B-B14F-4D97-AF65-F5344CB8AC3E}">
        <p14:creationId xmlns:p14="http://schemas.microsoft.com/office/powerpoint/2010/main" val="3569992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03E80-8288-4E5C-A23C-C0B0BACF9946}" type="datetimeFigureOut">
              <a:rPr lang="en-US" smtClean="0"/>
              <a:t>3/8/22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18CA14-D5D7-46D6-BD02-1488B90C026B}" type="slidenum">
              <a:rPr lang="en-US" smtClean="0"/>
              <a:t>‹#›</a:t>
            </a:fld>
            <a:endParaRPr lang="en-US"/>
          </a:p>
        </p:txBody>
      </p:sp>
    </p:spTree>
    <p:extLst>
      <p:ext uri="{BB962C8B-B14F-4D97-AF65-F5344CB8AC3E}">
        <p14:creationId xmlns:p14="http://schemas.microsoft.com/office/powerpoint/2010/main" val="1792552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03E80-8288-4E5C-A23C-C0B0BACF9946}" type="datetimeFigureOut">
              <a:rPr lang="en-US" smtClean="0"/>
              <a:t>3/8/22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18CA14-D5D7-46D6-BD02-1488B90C026B}" type="slidenum">
              <a:rPr lang="en-US" smtClean="0"/>
              <a:t>‹#›</a:t>
            </a:fld>
            <a:endParaRPr lang="en-US"/>
          </a:p>
        </p:txBody>
      </p:sp>
    </p:spTree>
    <p:extLst>
      <p:ext uri="{BB962C8B-B14F-4D97-AF65-F5344CB8AC3E}">
        <p14:creationId xmlns:p14="http://schemas.microsoft.com/office/powerpoint/2010/main" val="1926215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03E80-8288-4E5C-A23C-C0B0BACF9946}" type="datetimeFigureOut">
              <a:rPr lang="en-US" smtClean="0"/>
              <a:t>3/8/22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18CA14-D5D7-46D6-BD02-1488B90C026B}" type="slidenum">
              <a:rPr lang="en-US" smtClean="0"/>
              <a:t>‹#›</a:t>
            </a:fld>
            <a:endParaRPr lang="en-US"/>
          </a:p>
        </p:txBody>
      </p:sp>
    </p:spTree>
    <p:extLst>
      <p:ext uri="{BB962C8B-B14F-4D97-AF65-F5344CB8AC3E}">
        <p14:creationId xmlns:p14="http://schemas.microsoft.com/office/powerpoint/2010/main" val="3546091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703E80-8288-4E5C-A23C-C0B0BACF9946}" type="datetimeFigureOut">
              <a:rPr lang="en-US" smtClean="0"/>
              <a:t>3/8/22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18CA14-D5D7-46D6-BD02-1488B90C026B}" type="slidenum">
              <a:rPr lang="en-US" smtClean="0"/>
              <a:t>‹#›</a:t>
            </a:fld>
            <a:endParaRPr lang="en-US"/>
          </a:p>
        </p:txBody>
      </p:sp>
    </p:spTree>
    <p:extLst>
      <p:ext uri="{BB962C8B-B14F-4D97-AF65-F5344CB8AC3E}">
        <p14:creationId xmlns:p14="http://schemas.microsoft.com/office/powerpoint/2010/main" val="3624267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703E80-8288-4E5C-A23C-C0B0BACF9946}" type="datetimeFigureOut">
              <a:rPr lang="en-US" smtClean="0"/>
              <a:t>3/8/22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18CA14-D5D7-46D6-BD02-1488B90C026B}" type="slidenum">
              <a:rPr lang="en-US" smtClean="0"/>
              <a:t>‹#›</a:t>
            </a:fld>
            <a:endParaRPr lang="en-US"/>
          </a:p>
        </p:txBody>
      </p:sp>
    </p:spTree>
    <p:extLst>
      <p:ext uri="{BB962C8B-B14F-4D97-AF65-F5344CB8AC3E}">
        <p14:creationId xmlns:p14="http://schemas.microsoft.com/office/powerpoint/2010/main" val="1530500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703E80-8288-4E5C-A23C-C0B0BACF9946}" type="datetimeFigureOut">
              <a:rPr lang="en-US" smtClean="0"/>
              <a:t>3/8/22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18CA14-D5D7-46D6-BD02-1488B90C026B}" type="slidenum">
              <a:rPr lang="en-US" smtClean="0"/>
              <a:t>‹#›</a:t>
            </a:fld>
            <a:endParaRPr lang="en-US"/>
          </a:p>
        </p:txBody>
      </p:sp>
    </p:spTree>
    <p:extLst>
      <p:ext uri="{BB962C8B-B14F-4D97-AF65-F5344CB8AC3E}">
        <p14:creationId xmlns:p14="http://schemas.microsoft.com/office/powerpoint/2010/main" val="137413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703E80-8288-4E5C-A23C-C0B0BACF9946}" type="datetimeFigureOut">
              <a:rPr lang="en-US" smtClean="0"/>
              <a:t>3/8/22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18CA14-D5D7-46D6-BD02-1488B90C026B}" type="slidenum">
              <a:rPr lang="en-US" smtClean="0"/>
              <a:t>‹#›</a:t>
            </a:fld>
            <a:endParaRPr lang="en-US"/>
          </a:p>
        </p:txBody>
      </p:sp>
    </p:spTree>
    <p:extLst>
      <p:ext uri="{BB962C8B-B14F-4D97-AF65-F5344CB8AC3E}">
        <p14:creationId xmlns:p14="http://schemas.microsoft.com/office/powerpoint/2010/main" val="129321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03E80-8288-4E5C-A23C-C0B0BACF9946}" type="datetimeFigureOut">
              <a:rPr lang="en-US" smtClean="0"/>
              <a:t>3/8/22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18CA14-D5D7-46D6-BD02-1488B90C026B}" type="slidenum">
              <a:rPr lang="en-US" smtClean="0"/>
              <a:t>‹#›</a:t>
            </a:fld>
            <a:endParaRPr lang="en-US"/>
          </a:p>
        </p:txBody>
      </p:sp>
    </p:spTree>
    <p:extLst>
      <p:ext uri="{BB962C8B-B14F-4D97-AF65-F5344CB8AC3E}">
        <p14:creationId xmlns:p14="http://schemas.microsoft.com/office/powerpoint/2010/main" val="4047648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703E80-8288-4E5C-A23C-C0B0BACF9946}" type="datetimeFigureOut">
              <a:rPr lang="en-US" smtClean="0"/>
              <a:t>3/8/22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18CA14-D5D7-46D6-BD02-1488B90C026B}" type="slidenum">
              <a:rPr lang="en-US" smtClean="0"/>
              <a:t>‹#›</a:t>
            </a:fld>
            <a:endParaRPr lang="en-US"/>
          </a:p>
        </p:txBody>
      </p:sp>
    </p:spTree>
    <p:extLst>
      <p:ext uri="{BB962C8B-B14F-4D97-AF65-F5344CB8AC3E}">
        <p14:creationId xmlns:p14="http://schemas.microsoft.com/office/powerpoint/2010/main" val="1825999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703E80-8288-4E5C-A23C-C0B0BACF9946}" type="datetimeFigureOut">
              <a:rPr lang="en-US" smtClean="0"/>
              <a:t>3/8/22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18CA14-D5D7-46D6-BD02-1488B90C026B}" type="slidenum">
              <a:rPr lang="en-US" smtClean="0"/>
              <a:t>‹#›</a:t>
            </a:fld>
            <a:endParaRPr lang="en-US"/>
          </a:p>
        </p:txBody>
      </p:sp>
    </p:spTree>
    <p:extLst>
      <p:ext uri="{BB962C8B-B14F-4D97-AF65-F5344CB8AC3E}">
        <p14:creationId xmlns:p14="http://schemas.microsoft.com/office/powerpoint/2010/main" val="560456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03E80-8288-4E5C-A23C-C0B0BACF9946}" type="datetimeFigureOut">
              <a:rPr lang="en-US" smtClean="0"/>
              <a:t>3/8/22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18CA14-D5D7-46D6-BD02-1488B90C026B}" type="slidenum">
              <a:rPr lang="en-US" smtClean="0"/>
              <a:t>‹#›</a:t>
            </a:fld>
            <a:endParaRPr lang="en-US"/>
          </a:p>
        </p:txBody>
      </p:sp>
    </p:spTree>
    <p:extLst>
      <p:ext uri="{BB962C8B-B14F-4D97-AF65-F5344CB8AC3E}">
        <p14:creationId xmlns:p14="http://schemas.microsoft.com/office/powerpoint/2010/main" val="8875861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5.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5.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9" name="Picture 8"/>
          <p:cNvPicPr>
            <a:picLocks noChangeAspect="1"/>
          </p:cNvPicPr>
          <p:nvPr/>
        </p:nvPicPr>
        <p:blipFill>
          <a:blip r:embed="rId3"/>
          <a:stretch>
            <a:fillRect/>
          </a:stretch>
        </p:blipFill>
        <p:spPr>
          <a:xfrm>
            <a:off x="0" y="2583617"/>
            <a:ext cx="9144000" cy="1938528"/>
          </a:xfrm>
          <a:prstGeom prst="rect">
            <a:avLst/>
          </a:prstGeom>
          <a:effectLst>
            <a:reflection blurRad="6350" stA="50000" endA="300" endPos="90000" dir="5400000" sy="-100000" algn="bl" rotWithShape="0"/>
          </a:effectLst>
        </p:spPr>
      </p:pic>
    </p:spTree>
    <p:extLst>
      <p:ext uri="{BB962C8B-B14F-4D97-AF65-F5344CB8AC3E}">
        <p14:creationId xmlns:p14="http://schemas.microsoft.com/office/powerpoint/2010/main" val="3794192257"/>
      </p:ext>
    </p:extLst>
  </p:cSld>
  <p:clrMapOvr>
    <a:masterClrMapping/>
  </p:clrMapOvr>
  <mc:AlternateContent xmlns:mc="http://schemas.openxmlformats.org/markup-compatibility/2006" xmlns:p14="http://schemas.microsoft.com/office/powerpoint/2010/main">
    <mc:Choice Requires="p14">
      <p:transition spd="slow" p14:dur="2000" advTm="39635"/>
    </mc:Choice>
    <mc:Fallback xmlns="">
      <p:transition spd="slow" advTm="3963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931" y="1302874"/>
            <a:ext cx="4753861" cy="5555125"/>
          </a:xfrm>
        </p:spPr>
        <p:txBody>
          <a:bodyPr>
            <a:noAutofit/>
          </a:bodyPr>
          <a:lstStyle/>
          <a:p>
            <a:pPr marL="109728" indent="0" fontAlgn="auto">
              <a:lnSpc>
                <a:spcPct val="100000"/>
              </a:lnSpc>
              <a:spcBef>
                <a:spcPts val="0"/>
              </a:spcBef>
              <a:spcAft>
                <a:spcPts val="1800"/>
              </a:spcAft>
              <a:buNone/>
              <a:defRPr/>
            </a:pPr>
            <a:r>
              <a:rPr lang="en-US" sz="3600" dirty="0">
                <a:latin typeface="Bernard MT Condensed" panose="02050806060905020404" pitchFamily="18" charset="0"/>
              </a:rPr>
              <a:t>You should understand:</a:t>
            </a:r>
          </a:p>
          <a:p>
            <a:pPr marL="514350" indent="-514350" fontAlgn="auto">
              <a:lnSpc>
                <a:spcPct val="100000"/>
              </a:lnSpc>
              <a:spcBef>
                <a:spcPts val="0"/>
              </a:spcBef>
              <a:spcAft>
                <a:spcPts val="1800"/>
              </a:spcAft>
              <a:buFont typeface="Wingdings 3"/>
              <a:buAutoNum type="arabicPeriod"/>
              <a:defRPr/>
            </a:pPr>
            <a:r>
              <a:rPr lang="en-US" sz="3600" dirty="0">
                <a:latin typeface="Bernard MT Condensed" panose="02050806060905020404" pitchFamily="18" charset="0"/>
              </a:rPr>
              <a:t>What are the characteristics of democracy and why are they important?</a:t>
            </a:r>
          </a:p>
          <a:p>
            <a:pPr marL="514350" indent="-514350" fontAlgn="auto">
              <a:lnSpc>
                <a:spcPct val="100000"/>
              </a:lnSpc>
              <a:spcBef>
                <a:spcPts val="0"/>
              </a:spcBef>
              <a:spcAft>
                <a:spcPts val="1800"/>
              </a:spcAft>
              <a:buFont typeface="Wingdings 3"/>
              <a:buAutoNum type="arabicPeriod"/>
              <a:defRPr/>
            </a:pPr>
            <a:r>
              <a:rPr lang="en-US" sz="3600" dirty="0">
                <a:latin typeface="Bernard MT Condensed" panose="02050806060905020404" pitchFamily="18" charset="0"/>
              </a:rPr>
              <a:t>What elements and conditions help to allow a democracy to flourish?</a:t>
            </a:r>
          </a:p>
        </p:txBody>
      </p:sp>
      <p:pic>
        <p:nvPicPr>
          <p:cNvPr id="6" name="Picture 5"/>
          <p:cNvPicPr>
            <a:picLocks noChangeAspect="1"/>
          </p:cNvPicPr>
          <p:nvPr/>
        </p:nvPicPr>
        <p:blipFill>
          <a:blip r:embed="rId2"/>
          <a:stretch>
            <a:fillRect/>
          </a:stretch>
        </p:blipFill>
        <p:spPr>
          <a:xfrm>
            <a:off x="132932" y="245752"/>
            <a:ext cx="5962405" cy="1018120"/>
          </a:xfrm>
          <a:prstGeom prst="rect">
            <a:avLst/>
          </a:prstGeom>
        </p:spPr>
      </p:pic>
      <p:pic>
        <p:nvPicPr>
          <p:cNvPr id="7172" name="Picture 4" descr="https://media.riffsy.com/images/da29da3864722c47d1e6128b8ca0f140/teno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4886791" y="1263872"/>
            <a:ext cx="4045783" cy="5388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237540"/>
      </p:ext>
    </p:extLst>
  </p:cSld>
  <p:clrMapOvr>
    <a:masterClrMapping/>
  </p:clrMapOvr>
  <mc:AlternateContent xmlns:mc="http://schemas.openxmlformats.org/markup-compatibility/2006" xmlns:p14="http://schemas.microsoft.com/office/powerpoint/2010/main">
    <mc:Choice Requires="p14">
      <p:transition spd="slow" p14:dur="2000" advTm="37891"/>
    </mc:Choice>
    <mc:Fallback xmlns="">
      <p:transition spd="slow" advTm="3789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4589745" y="1289154"/>
            <a:ext cx="4269583" cy="5396317"/>
          </a:xfrm>
        </p:spPr>
        <p:txBody>
          <a:bodyPr>
            <a:normAutofit/>
          </a:bodyPr>
          <a:lstStyle/>
          <a:p>
            <a:pPr marL="457200" lvl="1" indent="-457200">
              <a:lnSpc>
                <a:spcPct val="100000"/>
              </a:lnSpc>
              <a:spcBef>
                <a:spcPts val="0"/>
              </a:spcBef>
              <a:spcAft>
                <a:spcPts val="1800"/>
              </a:spcAft>
              <a:buBlip>
                <a:blip r:embed="rId3"/>
              </a:buBlip>
              <a:defRPr/>
            </a:pPr>
            <a:r>
              <a:rPr lang="en-US" altLang="en-US" sz="3000" dirty="0">
                <a:solidFill>
                  <a:srgbClr val="002060"/>
                </a:solidFill>
                <a:latin typeface="Bernard MT Condensed" panose="02050806060905020404" pitchFamily="18" charset="0"/>
              </a:rPr>
              <a:t>A democracy is a governmental system in which the sovereign power rests with the people.</a:t>
            </a:r>
          </a:p>
          <a:p>
            <a:pPr marL="457200" lvl="1" indent="-457200">
              <a:lnSpc>
                <a:spcPct val="100000"/>
              </a:lnSpc>
              <a:spcBef>
                <a:spcPts val="0"/>
              </a:spcBef>
              <a:spcAft>
                <a:spcPts val="1800"/>
              </a:spcAft>
              <a:buBlip>
                <a:blip r:embed="rId3"/>
              </a:buBlip>
              <a:defRPr/>
            </a:pPr>
            <a:r>
              <a:rPr lang="en-US" altLang="en-US" sz="3000" dirty="0">
                <a:solidFill>
                  <a:srgbClr val="002060"/>
                </a:solidFill>
                <a:latin typeface="Bernard MT Condensed" panose="02050806060905020404" pitchFamily="18" charset="0"/>
              </a:rPr>
              <a:t>In a democracy, the elected representatives are responsible for answering to the popular will of the people.</a:t>
            </a:r>
          </a:p>
        </p:txBody>
      </p:sp>
      <p:pic>
        <p:nvPicPr>
          <p:cNvPr id="5" name="Picture 4"/>
          <p:cNvPicPr>
            <a:picLocks noChangeAspect="1"/>
          </p:cNvPicPr>
          <p:nvPr/>
        </p:nvPicPr>
        <p:blipFill>
          <a:blip r:embed="rId4"/>
          <a:stretch>
            <a:fillRect/>
          </a:stretch>
        </p:blipFill>
        <p:spPr>
          <a:xfrm>
            <a:off x="69956" y="142234"/>
            <a:ext cx="6053853" cy="1018120"/>
          </a:xfrm>
          <a:prstGeom prst="rect">
            <a:avLst/>
          </a:prstGeom>
        </p:spPr>
      </p:pic>
      <p:pic>
        <p:nvPicPr>
          <p:cNvPr id="6146" name="Picture 2"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615" y="1160354"/>
            <a:ext cx="4018471" cy="55856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67152477"/>
      </p:ext>
    </p:extLst>
  </p:cSld>
  <p:clrMapOvr>
    <a:masterClrMapping/>
  </p:clrMapOvr>
  <mc:AlternateContent xmlns:mc="http://schemas.openxmlformats.org/markup-compatibility/2006" xmlns:p14="http://schemas.microsoft.com/office/powerpoint/2010/main">
    <mc:Choice Requires="p14">
      <p:transition spd="slow" p14:dur="2000" advTm="86077"/>
    </mc:Choice>
    <mc:Fallback xmlns="">
      <p:transition spd="slow" advTm="860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wheel(1)">
                                      <p:cBhvr>
                                        <p:cTn id="7" dur="2000"/>
                                        <p:tgtEl>
                                          <p:spTgt spid="112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266">
                                            <p:txEl>
                                              <p:pRg st="1" end="1"/>
                                            </p:txEl>
                                          </p:spTgt>
                                        </p:tgtEl>
                                        <p:attrNameLst>
                                          <p:attrName>style.visibility</p:attrName>
                                        </p:attrNameLst>
                                      </p:cBhvr>
                                      <p:to>
                                        <p:strVal val="visible"/>
                                      </p:to>
                                    </p:set>
                                    <p:animEffect transition="in" filter="wheel(1)">
                                      <p:cBhvr>
                                        <p:cTn id="12" dur="2000"/>
                                        <p:tgtEl>
                                          <p:spTgt spid="1126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GIPHY Studios Originals obama election 2016 dnc democratic national convention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93299" y="522802"/>
            <a:ext cx="7585436" cy="7585436"/>
          </a:xfrm>
          <a:prstGeom prst="rect">
            <a:avLst/>
          </a:prstGeom>
          <a:noFill/>
          <a:extLst>
            <a:ext uri="{909E8E84-426E-40DD-AFC4-6F175D3DCCD1}">
              <a14:hiddenFill xmlns:a14="http://schemas.microsoft.com/office/drawing/2010/main">
                <a:solidFill>
                  <a:srgbClr val="FFFFFF"/>
                </a:solidFill>
              </a14:hiddenFill>
            </a:ext>
          </a:extLst>
        </p:spPr>
      </p:pic>
      <p:sp>
        <p:nvSpPr>
          <p:cNvPr id="12290" name="Content Placeholder 2"/>
          <p:cNvSpPr>
            <a:spLocks noGrp="1"/>
          </p:cNvSpPr>
          <p:nvPr>
            <p:ph idx="1"/>
          </p:nvPr>
        </p:nvSpPr>
        <p:spPr>
          <a:xfrm>
            <a:off x="178945" y="1888760"/>
            <a:ext cx="4512976" cy="4587473"/>
          </a:xfrm>
        </p:spPr>
        <p:txBody>
          <a:bodyPr>
            <a:noAutofit/>
          </a:bodyPr>
          <a:lstStyle/>
          <a:p>
            <a:pPr marL="457200" lvl="1" indent="-457200">
              <a:lnSpc>
                <a:spcPct val="100000"/>
              </a:lnSpc>
              <a:spcBef>
                <a:spcPts val="0"/>
              </a:spcBef>
              <a:spcAft>
                <a:spcPts val="1800"/>
              </a:spcAft>
              <a:buBlip>
                <a:blip r:embed="rId4"/>
              </a:buBlip>
              <a:defRPr/>
            </a:pPr>
            <a:r>
              <a:rPr lang="en-US" altLang="en-US" sz="2700" dirty="0">
                <a:solidFill>
                  <a:srgbClr val="002060"/>
                </a:solidFill>
                <a:latin typeface="Bernard MT Condensed" panose="02050806060905020404" pitchFamily="18" charset="0"/>
              </a:rPr>
              <a:t>Government works to secure an equal opportunity for people to develop their own abilities.</a:t>
            </a:r>
          </a:p>
          <a:p>
            <a:pPr marL="457200" lvl="1" indent="-457200">
              <a:lnSpc>
                <a:spcPct val="100000"/>
              </a:lnSpc>
              <a:spcBef>
                <a:spcPts val="0"/>
              </a:spcBef>
              <a:spcAft>
                <a:spcPts val="1800"/>
              </a:spcAft>
              <a:buBlip>
                <a:blip r:embed="rId4"/>
              </a:buBlip>
              <a:defRPr/>
            </a:pPr>
            <a:r>
              <a:rPr lang="en-US" altLang="en-US" sz="2700" dirty="0">
                <a:solidFill>
                  <a:srgbClr val="002060"/>
                </a:solidFill>
                <a:latin typeface="Bernard MT Condensed" panose="02050806060905020404" pitchFamily="18" charset="0"/>
              </a:rPr>
              <a:t>Government is based on majority rule through the people’s elected representatives, but respects the rights of minorities.</a:t>
            </a:r>
          </a:p>
        </p:txBody>
      </p:sp>
      <p:pic>
        <p:nvPicPr>
          <p:cNvPr id="5" name="Picture 4"/>
          <p:cNvPicPr>
            <a:picLocks noChangeAspect="1"/>
          </p:cNvPicPr>
          <p:nvPr/>
        </p:nvPicPr>
        <p:blipFill>
          <a:blip r:embed="rId5"/>
          <a:stretch>
            <a:fillRect/>
          </a:stretch>
        </p:blipFill>
        <p:spPr>
          <a:xfrm>
            <a:off x="178945" y="166814"/>
            <a:ext cx="7682888" cy="1676975"/>
          </a:xfrm>
          <a:prstGeom prst="rect">
            <a:avLst/>
          </a:prstGeom>
        </p:spPr>
      </p:pic>
    </p:spTree>
    <p:custDataLst>
      <p:tags r:id="rId1"/>
    </p:custDataLst>
    <p:extLst>
      <p:ext uri="{BB962C8B-B14F-4D97-AF65-F5344CB8AC3E}">
        <p14:creationId xmlns:p14="http://schemas.microsoft.com/office/powerpoint/2010/main" val="1109436843"/>
      </p:ext>
    </p:extLst>
  </p:cSld>
  <p:clrMapOvr>
    <a:masterClrMapping/>
  </p:clrMapOvr>
  <mc:AlternateContent xmlns:mc="http://schemas.openxmlformats.org/markup-compatibility/2006" xmlns:p14="http://schemas.microsoft.com/office/powerpoint/2010/main">
    <mc:Choice Requires="p14">
      <p:transition spd="slow" p14:dur="2000" advTm="198309"/>
    </mc:Choice>
    <mc:Fallback xmlns="">
      <p:transition spd="slow" advTm="1983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fade">
                                      <p:cBhvr>
                                        <p:cTn id="7" dur="2000"/>
                                        <p:tgtEl>
                                          <p:spTgt spid="12290">
                                            <p:txEl>
                                              <p:pRg st="0" end="0"/>
                                            </p:txEl>
                                          </p:spTgt>
                                        </p:tgtEl>
                                      </p:cBhvr>
                                    </p:animEffect>
                                    <p:anim calcmode="lin" valueType="num">
                                      <p:cBhvr>
                                        <p:cTn id="8" dur="2000" fill="hold"/>
                                        <p:tgtEl>
                                          <p:spTgt spid="12290">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1229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2290">
                                            <p:txEl>
                                              <p:pRg st="1" end="1"/>
                                            </p:txEl>
                                          </p:spTgt>
                                        </p:tgtEl>
                                        <p:attrNameLst>
                                          <p:attrName>style.visibility</p:attrName>
                                        </p:attrNameLst>
                                      </p:cBhvr>
                                      <p:to>
                                        <p:strVal val="visible"/>
                                      </p:to>
                                    </p:set>
                                    <p:animEffect transition="in" filter="fade">
                                      <p:cBhvr>
                                        <p:cTn id="14" dur="2000"/>
                                        <p:tgtEl>
                                          <p:spTgt spid="12290">
                                            <p:txEl>
                                              <p:pRg st="1" end="1"/>
                                            </p:txEl>
                                          </p:spTgt>
                                        </p:tgtEl>
                                      </p:cBhvr>
                                    </p:animEffect>
                                    <p:anim calcmode="lin" valueType="num">
                                      <p:cBhvr>
                                        <p:cTn id="15" dur="2000" fill="hold"/>
                                        <p:tgtEl>
                                          <p:spTgt spid="12290">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12290">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ote baby Vote vintage everyday: Historic Photos of Women Voting Throughout the Years"/>
          <p:cNvPicPr>
            <a:picLocks noChangeAspect="1" noChangeArrowheads="1"/>
          </p:cNvPicPr>
          <p:nvPr/>
        </p:nvPicPr>
        <p:blipFill rotWithShape="1">
          <a:blip r:embed="rId3">
            <a:extLst>
              <a:ext uri="{28A0092B-C50C-407E-A947-70E740481C1C}">
                <a14:useLocalDpi xmlns:a14="http://schemas.microsoft.com/office/drawing/2010/main" val="0"/>
              </a:ext>
            </a:extLst>
          </a:blip>
          <a:srcRect l="8127" r="11492"/>
          <a:stretch/>
        </p:blipFill>
        <p:spPr bwMode="auto">
          <a:xfrm>
            <a:off x="118984" y="368273"/>
            <a:ext cx="4318104" cy="639127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437088" y="1910314"/>
            <a:ext cx="4392119" cy="4632976"/>
          </a:xfrm>
        </p:spPr>
        <p:txBody>
          <a:bodyPr>
            <a:noAutofit/>
          </a:bodyPr>
          <a:lstStyle/>
          <a:p>
            <a:pPr marL="509588" lvl="1" indent="-401638" fontAlgn="auto">
              <a:lnSpc>
                <a:spcPct val="100000"/>
              </a:lnSpc>
              <a:spcBef>
                <a:spcPts val="0"/>
              </a:spcBef>
              <a:spcAft>
                <a:spcPts val="1800"/>
              </a:spcAft>
              <a:buBlip>
                <a:blip r:embed="rId4"/>
              </a:buBlip>
              <a:defRPr/>
            </a:pPr>
            <a:r>
              <a:rPr lang="en-US" dirty="0">
                <a:solidFill>
                  <a:srgbClr val="002060"/>
                </a:solidFill>
                <a:latin typeface="Bernard MT Condensed" panose="02050806060905020404" pitchFamily="18" charset="0"/>
              </a:rPr>
              <a:t>Government is based on free and open elections in which every citizen has the right to vote, every vote has equal weight, and candidates for office can freely express their views.</a:t>
            </a:r>
          </a:p>
          <a:p>
            <a:pPr marL="509588" lvl="1" indent="-401638" fontAlgn="auto">
              <a:lnSpc>
                <a:spcPct val="100000"/>
              </a:lnSpc>
              <a:spcBef>
                <a:spcPts val="0"/>
              </a:spcBef>
              <a:spcAft>
                <a:spcPts val="1800"/>
              </a:spcAft>
              <a:buBlip>
                <a:blip r:embed="rId4"/>
              </a:buBlip>
              <a:defRPr/>
            </a:pPr>
            <a:r>
              <a:rPr lang="en-US" dirty="0">
                <a:solidFill>
                  <a:srgbClr val="002060"/>
                </a:solidFill>
                <a:latin typeface="Bernard MT Condensed" panose="02050806060905020404" pitchFamily="18" charset="0"/>
              </a:rPr>
              <a:t>Political parties choose candidates for office, respect the voters’ decision in elections, and act as loyal opposition.</a:t>
            </a:r>
            <a:endParaRPr lang="en-US" sz="2400" dirty="0"/>
          </a:p>
        </p:txBody>
      </p:sp>
      <p:pic>
        <p:nvPicPr>
          <p:cNvPr id="6" name="Picture 5"/>
          <p:cNvPicPr>
            <a:picLocks noChangeAspect="1"/>
          </p:cNvPicPr>
          <p:nvPr/>
        </p:nvPicPr>
        <p:blipFill>
          <a:blip r:embed="rId5"/>
          <a:stretch>
            <a:fillRect/>
          </a:stretch>
        </p:blipFill>
        <p:spPr>
          <a:xfrm>
            <a:off x="1779543" y="127248"/>
            <a:ext cx="7230483" cy="1566808"/>
          </a:xfrm>
          <a:prstGeom prst="rect">
            <a:avLst/>
          </a:prstGeom>
        </p:spPr>
      </p:pic>
    </p:spTree>
    <p:custDataLst>
      <p:tags r:id="rId1"/>
    </p:custDataLst>
    <p:extLst>
      <p:ext uri="{BB962C8B-B14F-4D97-AF65-F5344CB8AC3E}">
        <p14:creationId xmlns:p14="http://schemas.microsoft.com/office/powerpoint/2010/main" val="1671950707"/>
      </p:ext>
    </p:extLst>
  </p:cSld>
  <p:clrMapOvr>
    <a:masterClrMapping/>
  </p:clrMapOvr>
  <mc:AlternateContent xmlns:mc="http://schemas.openxmlformats.org/markup-compatibility/2006" xmlns:p14="http://schemas.microsoft.com/office/powerpoint/2010/main">
    <mc:Choice Requires="p14">
      <p:transition spd="slow" p14:dur="2000" advTm="150671"/>
    </mc:Choice>
    <mc:Fallback xmlns="">
      <p:transition spd="slow" advTm="1506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6685" y="1094283"/>
            <a:ext cx="4537335" cy="586864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24153" y="1994263"/>
            <a:ext cx="4640878" cy="4863737"/>
          </a:xfrm>
        </p:spPr>
        <p:txBody>
          <a:bodyPr>
            <a:normAutofit fontScale="92500" lnSpcReduction="10000"/>
          </a:bodyPr>
          <a:lstStyle/>
          <a:p>
            <a:pPr lvl="1" indent="-401638">
              <a:lnSpc>
                <a:spcPct val="110000"/>
              </a:lnSpc>
              <a:spcBef>
                <a:spcPts val="0"/>
              </a:spcBef>
              <a:spcAft>
                <a:spcPts val="1800"/>
              </a:spcAft>
              <a:buBlip>
                <a:blip r:embed="rId4"/>
              </a:buBlip>
              <a:defRPr/>
            </a:pPr>
            <a:r>
              <a:rPr lang="en-US" sz="2600" dirty="0">
                <a:solidFill>
                  <a:srgbClr val="002060"/>
                </a:solidFill>
                <a:latin typeface="Bernard MT Condensed" panose="02050806060905020404" pitchFamily="18" charset="0"/>
              </a:rPr>
              <a:t>Certain conditions or environments favor the development of a democratic system of government.</a:t>
            </a:r>
          </a:p>
          <a:p>
            <a:pPr lvl="1" indent="-401638">
              <a:lnSpc>
                <a:spcPct val="110000"/>
              </a:lnSpc>
              <a:spcBef>
                <a:spcPts val="0"/>
              </a:spcBef>
              <a:spcAft>
                <a:spcPts val="1800"/>
              </a:spcAft>
              <a:buBlip>
                <a:blip r:embed="rId4"/>
              </a:buBlip>
              <a:defRPr/>
            </a:pPr>
            <a:r>
              <a:rPr lang="en-US" sz="2600" dirty="0">
                <a:solidFill>
                  <a:srgbClr val="002060"/>
                </a:solidFill>
                <a:latin typeface="Bernard MT Condensed" panose="02050806060905020404" pitchFamily="18" charset="0"/>
              </a:rPr>
              <a:t>Countries where citizens participate fully in civic life are more likely to maintain a strong democracy.</a:t>
            </a:r>
          </a:p>
          <a:p>
            <a:pPr lvl="1" indent="-401638">
              <a:lnSpc>
                <a:spcPct val="110000"/>
              </a:lnSpc>
              <a:spcBef>
                <a:spcPts val="0"/>
              </a:spcBef>
              <a:spcAft>
                <a:spcPts val="1800"/>
              </a:spcAft>
              <a:buBlip>
                <a:blip r:embed="rId4"/>
              </a:buBlip>
              <a:defRPr/>
            </a:pPr>
            <a:r>
              <a:rPr lang="en-US" sz="2600" dirty="0">
                <a:solidFill>
                  <a:srgbClr val="002060"/>
                </a:solidFill>
                <a:latin typeface="Bernard MT Condensed" panose="02050806060905020404" pitchFamily="18" charset="0"/>
              </a:rPr>
              <a:t>Stable, growing economies with a large middle class help strengthen democracies.</a:t>
            </a:r>
            <a:endParaRPr lang="en-US" dirty="0"/>
          </a:p>
        </p:txBody>
      </p:sp>
      <p:pic>
        <p:nvPicPr>
          <p:cNvPr id="6" name="Picture 5"/>
          <p:cNvPicPr>
            <a:picLocks noChangeAspect="1"/>
          </p:cNvPicPr>
          <p:nvPr/>
        </p:nvPicPr>
        <p:blipFill>
          <a:blip r:embed="rId5"/>
          <a:stretch>
            <a:fillRect/>
          </a:stretch>
        </p:blipFill>
        <p:spPr>
          <a:xfrm>
            <a:off x="59960" y="153089"/>
            <a:ext cx="7206097" cy="1755800"/>
          </a:xfrm>
          <a:prstGeom prst="rect">
            <a:avLst/>
          </a:prstGeom>
        </p:spPr>
      </p:pic>
    </p:spTree>
    <p:custDataLst>
      <p:tags r:id="rId1"/>
    </p:custDataLst>
    <p:extLst>
      <p:ext uri="{BB962C8B-B14F-4D97-AF65-F5344CB8AC3E}">
        <p14:creationId xmlns:p14="http://schemas.microsoft.com/office/powerpoint/2010/main" val="3759054220"/>
      </p:ext>
    </p:extLst>
  </p:cSld>
  <p:clrMapOvr>
    <a:masterClrMapping/>
  </p:clrMapOvr>
  <mc:AlternateContent xmlns:mc="http://schemas.openxmlformats.org/markup-compatibility/2006" xmlns:p14="http://schemas.microsoft.com/office/powerpoint/2010/main">
    <mc:Choice Requires="p14">
      <p:transition spd="slow" p14:dur="2000" advTm="138519"/>
    </mc:Choice>
    <mc:Fallback xmlns="">
      <p:transition spd="slow" advTm="1385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621852" cy="6858000"/>
          </a:xfrm>
          <a:prstGeom prst="rect">
            <a:avLst/>
          </a:prstGeom>
        </p:spPr>
      </p:pic>
      <p:sp>
        <p:nvSpPr>
          <p:cNvPr id="3" name="Content Placeholder 2"/>
          <p:cNvSpPr>
            <a:spLocks noGrp="1"/>
          </p:cNvSpPr>
          <p:nvPr>
            <p:ph idx="1"/>
          </p:nvPr>
        </p:nvSpPr>
        <p:spPr>
          <a:xfrm>
            <a:off x="3942413" y="2191388"/>
            <a:ext cx="4946754" cy="4351338"/>
          </a:xfrm>
        </p:spPr>
        <p:txBody>
          <a:bodyPr>
            <a:normAutofit/>
          </a:bodyPr>
          <a:lstStyle/>
          <a:p>
            <a:pPr marL="569913" lvl="1" indent="-401638" fontAlgn="auto">
              <a:lnSpc>
                <a:spcPct val="100000"/>
              </a:lnSpc>
              <a:spcBef>
                <a:spcPts val="0"/>
              </a:spcBef>
              <a:spcAft>
                <a:spcPts val="1800"/>
              </a:spcAft>
              <a:buBlip>
                <a:blip r:embed="rId4"/>
              </a:buBlip>
              <a:defRPr/>
            </a:pPr>
            <a:r>
              <a:rPr lang="en-US" sz="3200" dirty="0">
                <a:solidFill>
                  <a:srgbClr val="002060"/>
                </a:solidFill>
                <a:latin typeface="Bernard MT Condensed" panose="02050806060905020404" pitchFamily="18" charset="0"/>
              </a:rPr>
              <a:t>A public school system open to all people helps promote democracy.</a:t>
            </a:r>
          </a:p>
          <a:p>
            <a:pPr marL="569913" lvl="1" indent="-401638" fontAlgn="auto">
              <a:lnSpc>
                <a:spcPct val="100000"/>
              </a:lnSpc>
              <a:spcBef>
                <a:spcPts val="0"/>
              </a:spcBef>
              <a:spcAft>
                <a:spcPts val="1800"/>
              </a:spcAft>
              <a:buBlip>
                <a:blip r:embed="rId4"/>
              </a:buBlip>
              <a:defRPr/>
            </a:pPr>
            <a:r>
              <a:rPr lang="en-US" sz="3200" dirty="0">
                <a:solidFill>
                  <a:srgbClr val="002060"/>
                </a:solidFill>
                <a:latin typeface="Bernard MT Condensed" panose="02050806060905020404" pitchFamily="18" charset="0"/>
              </a:rPr>
              <a:t>The people accept democratic values such as individual liberty and equality for all in a social consensus</a:t>
            </a:r>
            <a:endParaRPr lang="en-US" sz="2800" dirty="0">
              <a:solidFill>
                <a:srgbClr val="002060"/>
              </a:solidFill>
              <a:latin typeface="Bernard MT Condensed" panose="02050806060905020404" pitchFamily="18" charset="0"/>
            </a:endParaRPr>
          </a:p>
        </p:txBody>
      </p:sp>
      <p:pic>
        <p:nvPicPr>
          <p:cNvPr id="8" name="Picture 7"/>
          <p:cNvPicPr>
            <a:picLocks noChangeAspect="1"/>
          </p:cNvPicPr>
          <p:nvPr/>
        </p:nvPicPr>
        <p:blipFill>
          <a:blip r:embed="rId5"/>
          <a:stretch>
            <a:fillRect/>
          </a:stretch>
        </p:blipFill>
        <p:spPr>
          <a:xfrm>
            <a:off x="1264083" y="120314"/>
            <a:ext cx="7789519" cy="1888368"/>
          </a:xfrm>
          <a:prstGeom prst="rect">
            <a:avLst/>
          </a:prstGeom>
        </p:spPr>
      </p:pic>
    </p:spTree>
    <p:custDataLst>
      <p:tags r:id="rId1"/>
    </p:custDataLst>
    <p:extLst>
      <p:ext uri="{BB962C8B-B14F-4D97-AF65-F5344CB8AC3E}">
        <p14:creationId xmlns:p14="http://schemas.microsoft.com/office/powerpoint/2010/main" val="3388752157"/>
      </p:ext>
    </p:extLst>
  </p:cSld>
  <p:clrMapOvr>
    <a:masterClrMapping/>
  </p:clrMapOvr>
  <mc:AlternateContent xmlns:mc="http://schemas.openxmlformats.org/markup-compatibility/2006" xmlns:p14="http://schemas.microsoft.com/office/powerpoint/2010/main">
    <mc:Choice Requires="p14">
      <p:transition spd="slow" p14:dur="2000" advTm="133677"/>
    </mc:Choice>
    <mc:Fallback xmlns="">
      <p:transition spd="slow" advTm="1336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6346" r="44475"/>
          <a:stretch/>
        </p:blipFill>
        <p:spPr bwMode="auto">
          <a:xfrm>
            <a:off x="194871" y="1908889"/>
            <a:ext cx="4182255" cy="469379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59960" y="153089"/>
            <a:ext cx="7206097" cy="1755800"/>
          </a:xfrm>
          <a:prstGeom prst="rect">
            <a:avLst/>
          </a:prstGeom>
        </p:spPr>
      </p:pic>
      <p:sp>
        <p:nvSpPr>
          <p:cNvPr id="3" name="Content Placeholder 2"/>
          <p:cNvSpPr txBox="1">
            <a:spLocks/>
          </p:cNvSpPr>
          <p:nvPr/>
        </p:nvSpPr>
        <p:spPr>
          <a:xfrm>
            <a:off x="4152277" y="2080118"/>
            <a:ext cx="4931764"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69913" lvl="1" indent="-401638">
              <a:lnSpc>
                <a:spcPct val="100000"/>
              </a:lnSpc>
              <a:spcBef>
                <a:spcPts val="0"/>
              </a:spcBef>
              <a:spcAft>
                <a:spcPts val="1800"/>
              </a:spcAft>
              <a:buFont typeface="Arial" panose="020B0604020202020204" pitchFamily="34" charset="0"/>
              <a:buBlip>
                <a:blip r:embed="rId5"/>
              </a:buBlip>
              <a:defRPr/>
            </a:pPr>
            <a:r>
              <a:rPr lang="en-US" sz="3200" dirty="0">
                <a:solidFill>
                  <a:srgbClr val="002060"/>
                </a:solidFill>
                <a:latin typeface="Bernard MT Condensed" panose="02050806060905020404" pitchFamily="18" charset="0"/>
              </a:rPr>
              <a:t>A network of voluntary organizations:</a:t>
            </a:r>
          </a:p>
          <a:p>
            <a:pPr marL="1027113" lvl="2" indent="-401638">
              <a:lnSpc>
                <a:spcPct val="100000"/>
              </a:lnSpc>
              <a:spcBef>
                <a:spcPts val="0"/>
              </a:spcBef>
              <a:spcAft>
                <a:spcPts val="1800"/>
              </a:spcAft>
              <a:buBlip>
                <a:blip r:embed="rId5"/>
              </a:buBlip>
              <a:defRPr/>
            </a:pPr>
            <a:r>
              <a:rPr lang="en-US" sz="2800" dirty="0">
                <a:solidFill>
                  <a:srgbClr val="002060"/>
                </a:solidFill>
                <a:latin typeface="Bernard MT Condensed" panose="02050806060905020404" pitchFamily="18" charset="0"/>
              </a:rPr>
              <a:t>Economic groups, religious groups, and many others</a:t>
            </a:r>
          </a:p>
          <a:p>
            <a:pPr marL="569913" lvl="1" indent="-401638">
              <a:lnSpc>
                <a:spcPct val="100000"/>
              </a:lnSpc>
              <a:spcBef>
                <a:spcPts val="0"/>
              </a:spcBef>
              <a:spcAft>
                <a:spcPts val="1800"/>
              </a:spcAft>
              <a:buBlip>
                <a:blip r:embed="rId5"/>
              </a:buBlip>
              <a:defRPr/>
            </a:pPr>
            <a:r>
              <a:rPr lang="en-US" sz="3200" dirty="0">
                <a:solidFill>
                  <a:srgbClr val="002060"/>
                </a:solidFill>
                <a:latin typeface="Bernard MT Condensed" panose="02050806060905020404" pitchFamily="18" charset="0"/>
              </a:rPr>
              <a:t>These exist independent of government and help a democracy to flourish.</a:t>
            </a:r>
          </a:p>
        </p:txBody>
      </p:sp>
    </p:spTree>
    <p:custDataLst>
      <p:tags r:id="rId1"/>
    </p:custDataLst>
    <p:extLst>
      <p:ext uri="{BB962C8B-B14F-4D97-AF65-F5344CB8AC3E}">
        <p14:creationId xmlns:p14="http://schemas.microsoft.com/office/powerpoint/2010/main" val="2398293937"/>
      </p:ext>
    </p:extLst>
  </p:cSld>
  <p:clrMapOvr>
    <a:masterClrMapping/>
  </p:clrMapOvr>
  <mc:AlternateContent xmlns:mc="http://schemas.openxmlformats.org/markup-compatibility/2006" xmlns:p14="http://schemas.microsoft.com/office/powerpoint/2010/main">
    <mc:Choice Requires="p14">
      <p:transition spd="slow" p14:dur="2000" advTm="107778"/>
    </mc:Choice>
    <mc:Fallback xmlns="">
      <p:transition spd="slow" advTm="1077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8812" y="1465861"/>
            <a:ext cx="8848562" cy="5234742"/>
          </a:xfrm>
        </p:spPr>
        <p:txBody>
          <a:bodyPr>
            <a:noAutofit/>
          </a:bodyPr>
          <a:lstStyle/>
          <a:p>
            <a:pPr marL="20638" indent="-20638" fontAlgn="auto">
              <a:spcAft>
                <a:spcPts val="0"/>
              </a:spcAft>
              <a:buFont typeface="Wingdings 3"/>
              <a:buNone/>
              <a:defRPr/>
            </a:pPr>
            <a:r>
              <a:rPr lang="en-US" dirty="0">
                <a:solidFill>
                  <a:srgbClr val="002060"/>
                </a:solidFill>
                <a:latin typeface="Bernard MT Condensed" panose="02050806060905020404" pitchFamily="18" charset="0"/>
              </a:rPr>
              <a:t>You will now be split into 5 groups based on these 5 elements of democracy: </a:t>
            </a:r>
          </a:p>
          <a:p>
            <a:pPr marL="365760" indent="-256032" fontAlgn="auto">
              <a:spcAft>
                <a:spcPts val="0"/>
              </a:spcAft>
              <a:buFont typeface="Wingdings 3"/>
              <a:buNone/>
              <a:defRPr/>
            </a:pPr>
            <a:endParaRPr lang="en-US" dirty="0">
              <a:solidFill>
                <a:srgbClr val="002060"/>
              </a:solidFill>
              <a:latin typeface="Bernard MT Condensed" panose="02050806060905020404" pitchFamily="18" charset="0"/>
            </a:endParaRPr>
          </a:p>
          <a:p>
            <a:pPr marL="365760" indent="-256032" fontAlgn="auto">
              <a:spcAft>
                <a:spcPts val="0"/>
              </a:spcAft>
              <a:buFont typeface="Wingdings 3"/>
              <a:buNone/>
              <a:defRPr/>
            </a:pPr>
            <a:r>
              <a:rPr lang="en-US" dirty="0">
                <a:solidFill>
                  <a:srgbClr val="002060"/>
                </a:solidFill>
                <a:latin typeface="Bernard MT Condensed" panose="02050806060905020404" pitchFamily="18" charset="0"/>
              </a:rPr>
              <a:t>1. Citizen participation</a:t>
            </a:r>
          </a:p>
          <a:p>
            <a:pPr marL="365760" indent="-256032" fontAlgn="auto">
              <a:spcAft>
                <a:spcPts val="0"/>
              </a:spcAft>
              <a:buFont typeface="Wingdings 3"/>
              <a:buNone/>
              <a:defRPr/>
            </a:pPr>
            <a:r>
              <a:rPr lang="en-US" dirty="0">
                <a:solidFill>
                  <a:srgbClr val="002060"/>
                </a:solidFill>
                <a:latin typeface="Bernard MT Condensed" panose="02050806060905020404" pitchFamily="18" charset="0"/>
              </a:rPr>
              <a:t>2. Stable economy with a large middle class</a:t>
            </a:r>
          </a:p>
          <a:p>
            <a:pPr marL="365760" indent="-256032" fontAlgn="auto">
              <a:spcAft>
                <a:spcPts val="0"/>
              </a:spcAft>
              <a:buFont typeface="Wingdings 3"/>
              <a:buNone/>
              <a:defRPr/>
            </a:pPr>
            <a:r>
              <a:rPr lang="en-US" dirty="0">
                <a:solidFill>
                  <a:srgbClr val="002060"/>
                </a:solidFill>
                <a:latin typeface="Bernard MT Condensed" panose="02050806060905020404" pitchFamily="18" charset="0"/>
              </a:rPr>
              <a:t>3. Public school system</a:t>
            </a:r>
          </a:p>
          <a:p>
            <a:pPr marL="365760" indent="-256032">
              <a:buNone/>
              <a:defRPr/>
            </a:pPr>
            <a:r>
              <a:rPr lang="en-US" dirty="0">
                <a:solidFill>
                  <a:srgbClr val="002060"/>
                </a:solidFill>
                <a:latin typeface="Bernard MT Condensed" panose="02050806060905020404" pitchFamily="18" charset="0"/>
              </a:rPr>
              <a:t>4. Social consensus of democratic values </a:t>
            </a:r>
          </a:p>
          <a:p>
            <a:pPr marL="365760" indent="-256032" fontAlgn="auto">
              <a:spcAft>
                <a:spcPts val="0"/>
              </a:spcAft>
              <a:buFont typeface="Wingdings 3"/>
              <a:buNone/>
              <a:defRPr/>
            </a:pPr>
            <a:r>
              <a:rPr lang="en-US" dirty="0">
                <a:solidFill>
                  <a:srgbClr val="002060"/>
                </a:solidFill>
                <a:latin typeface="Bernard MT Condensed" panose="02050806060905020404" pitchFamily="18" charset="0"/>
              </a:rPr>
              <a:t>5. Network of volunteer organizations</a:t>
            </a:r>
          </a:p>
          <a:p>
            <a:pPr marL="365760" indent="-256032" fontAlgn="auto">
              <a:spcAft>
                <a:spcPts val="0"/>
              </a:spcAft>
              <a:buFont typeface="Wingdings 3"/>
              <a:buNone/>
              <a:defRPr/>
            </a:pPr>
            <a:endParaRPr lang="en-US" sz="3200" dirty="0">
              <a:solidFill>
                <a:srgbClr val="002060"/>
              </a:solidFill>
              <a:latin typeface="Bernard MT Condensed" panose="02050806060905020404" pitchFamily="18" charset="0"/>
            </a:endParaRPr>
          </a:p>
          <a:p>
            <a:pPr marL="55563" indent="-30163" fontAlgn="auto">
              <a:spcAft>
                <a:spcPts val="0"/>
              </a:spcAft>
              <a:buFont typeface="Wingdings 3"/>
              <a:buNone/>
              <a:tabLst>
                <a:tab pos="55563" algn="l"/>
              </a:tabLst>
              <a:defRPr/>
            </a:pPr>
            <a:r>
              <a:rPr lang="en-US" sz="3700" b="1" dirty="0">
                <a:ln>
                  <a:solidFill>
                    <a:sysClr val="windowText" lastClr="000000"/>
                  </a:solidFill>
                </a:ln>
                <a:solidFill>
                  <a:srgbClr val="FF0000"/>
                </a:solidFill>
                <a:effectLst>
                  <a:outerShdw blurRad="38100" dist="38100" dir="2700000" algn="tl">
                    <a:srgbClr val="000000">
                      <a:alpha val="43137"/>
                    </a:srgbClr>
                  </a:outerShdw>
                </a:effectLst>
                <a:latin typeface="Bernard MT Condensed" panose="02050806060905020404" pitchFamily="18" charset="0"/>
              </a:rPr>
              <a:t>Why is your group’s element the most essential?</a:t>
            </a:r>
          </a:p>
        </p:txBody>
      </p:sp>
      <p:pic>
        <p:nvPicPr>
          <p:cNvPr id="6" name="Picture 5"/>
          <p:cNvPicPr>
            <a:picLocks noChangeAspect="1"/>
          </p:cNvPicPr>
          <p:nvPr/>
        </p:nvPicPr>
        <p:blipFill>
          <a:blip r:embed="rId2"/>
          <a:stretch>
            <a:fillRect/>
          </a:stretch>
        </p:blipFill>
        <p:spPr>
          <a:xfrm>
            <a:off x="6705" y="145253"/>
            <a:ext cx="9010669" cy="1201016"/>
          </a:xfrm>
          <a:prstGeom prst="rect">
            <a:avLst/>
          </a:prstGeom>
        </p:spPr>
      </p:pic>
    </p:spTree>
    <p:extLst>
      <p:ext uri="{BB962C8B-B14F-4D97-AF65-F5344CB8AC3E}">
        <p14:creationId xmlns:p14="http://schemas.microsoft.com/office/powerpoint/2010/main" val="702484043"/>
      </p:ext>
    </p:extLst>
  </p:cSld>
  <p:clrMapOvr>
    <a:masterClrMapping/>
  </p:clrMapOvr>
  <mc:AlternateContent xmlns:mc="http://schemas.openxmlformats.org/markup-compatibility/2006" xmlns:p14="http://schemas.microsoft.com/office/powerpoint/2010/main">
    <mc:Choice Requires="p14">
      <p:transition spd="slow" p14:dur="2000" advTm="127145"/>
    </mc:Choice>
    <mc:Fallback xmlns="">
      <p:transition spd="slow" advTm="127145"/>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5|26.5"/>
</p:tagLst>
</file>

<file path=ppt/tags/tag2.xml><?xml version="1.0" encoding="utf-8"?>
<p:tagLst xmlns:a="http://schemas.openxmlformats.org/drawingml/2006/main" xmlns:r="http://schemas.openxmlformats.org/officeDocument/2006/relationships" xmlns:p="http://schemas.openxmlformats.org/presentationml/2006/main">
  <p:tag name="TIMING" val="|8.4|16.1"/>
</p:tagLst>
</file>

<file path=ppt/tags/tag3.xml><?xml version="1.0" encoding="utf-8"?>
<p:tagLst xmlns:a="http://schemas.openxmlformats.org/drawingml/2006/main" xmlns:r="http://schemas.openxmlformats.org/officeDocument/2006/relationships" xmlns:p="http://schemas.openxmlformats.org/presentationml/2006/main">
  <p:tag name="TIMING" val="|2.5|50.7"/>
</p:tagLst>
</file>

<file path=ppt/tags/tag4.xml><?xml version="1.0" encoding="utf-8"?>
<p:tagLst xmlns:a="http://schemas.openxmlformats.org/drawingml/2006/main" xmlns:r="http://schemas.openxmlformats.org/officeDocument/2006/relationships" xmlns:p="http://schemas.openxmlformats.org/presentationml/2006/main">
  <p:tag name="TIMING" val="|2.7|5.4|18.9"/>
</p:tagLst>
</file>

<file path=ppt/tags/tag5.xml><?xml version="1.0" encoding="utf-8"?>
<p:tagLst xmlns:a="http://schemas.openxmlformats.org/drawingml/2006/main" xmlns:r="http://schemas.openxmlformats.org/officeDocument/2006/relationships" xmlns:p="http://schemas.openxmlformats.org/presentationml/2006/main">
  <p:tag name="TIMING" val="|5|89.7"/>
</p:tagLst>
</file>

<file path=ppt/tags/tag6.xml><?xml version="1.0" encoding="utf-8"?>
<p:tagLst xmlns:a="http://schemas.openxmlformats.org/drawingml/2006/main" xmlns:r="http://schemas.openxmlformats.org/officeDocument/2006/relationships" xmlns:p="http://schemas.openxmlformats.org/presentationml/2006/main">
  <p:tag name="TIMING" val="|2|6.9|6.2"/>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318</TotalTime>
  <Words>308</Words>
  <Application>Microsoft Macintosh PowerPoint</Application>
  <PresentationFormat>On-screen Show (4:3)</PresentationFormat>
  <Paragraphs>26</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Bernard MT Condensed</vt:lpstr>
      <vt:lpstr>Calibri</vt:lpstr>
      <vt:lpstr>Calibri Light</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Characteristics of Democracy</dc:title>
  <dc:subject/>
  <dc:creator/>
  <cp:keywords/>
  <dc:description/>
  <cp:lastModifiedBy>Microsoft Office User</cp:lastModifiedBy>
  <cp:revision>25</cp:revision>
  <cp:lastPrinted>2022-03-08T13:49:22Z</cp:lastPrinted>
  <dcterms:created xsi:type="dcterms:W3CDTF">2017-09-19T19:56:21Z</dcterms:created>
  <dcterms:modified xsi:type="dcterms:W3CDTF">2022-03-08T13:49:38Z</dcterms:modified>
  <cp:category/>
</cp:coreProperties>
</file>